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19"/>
  </p:notesMasterIdLst>
  <p:handoutMasterIdLst>
    <p:handoutMasterId r:id="rId20"/>
  </p:handoutMasterIdLst>
  <p:sldIdLst>
    <p:sldId id="256" r:id="rId2"/>
    <p:sldId id="271" r:id="rId3"/>
    <p:sldId id="257" r:id="rId4"/>
    <p:sldId id="269" r:id="rId5"/>
    <p:sldId id="258" r:id="rId6"/>
    <p:sldId id="264" r:id="rId7"/>
    <p:sldId id="259" r:id="rId8"/>
    <p:sldId id="260" r:id="rId9"/>
    <p:sldId id="261" r:id="rId10"/>
    <p:sldId id="266" r:id="rId11"/>
    <p:sldId id="270" r:id="rId12"/>
    <p:sldId id="265" r:id="rId13"/>
    <p:sldId id="262" r:id="rId14"/>
    <p:sldId id="267" r:id="rId15"/>
    <p:sldId id="263" r:id="rId16"/>
    <p:sldId id="268" r:id="rId17"/>
    <p:sldId id="272" r:id="rId18"/>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3" autoAdjust="0"/>
  </p:normalViewPr>
  <p:slideViewPr>
    <p:cSldViewPr snapToGrid="0" snapToObjects="1">
      <p:cViewPr varScale="1">
        <p:scale>
          <a:sx n="78" d="100"/>
          <a:sy n="78" d="100"/>
        </p:scale>
        <p:origin x="159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3720" y="-10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B1F81CAA-9F75-9E44-AE77-F2CD103CB88E}" type="datetimeFigureOut">
              <a:rPr lang="en-US" smtClean="0"/>
              <a:t>7/19/2022</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21CC6EE8-7EFE-1B46-BB9A-446441520DAD}" type="slidenum">
              <a:rPr lang="en-US" smtClean="0"/>
              <a:t>‹#›</a:t>
            </a:fld>
            <a:endParaRPr lang="en-US"/>
          </a:p>
        </p:txBody>
      </p:sp>
    </p:spTree>
    <p:extLst>
      <p:ext uri="{BB962C8B-B14F-4D97-AF65-F5344CB8AC3E}">
        <p14:creationId xmlns:p14="http://schemas.microsoft.com/office/powerpoint/2010/main" val="3022939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15B61B91-266E-B242-B089-63196C425B4F}" type="datetimeFigureOut">
              <a:rPr lang="en-US" smtClean="0"/>
              <a:t>7/19/2022</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1440" tIns="45720" rIns="91440" bIns="45720" rtlCol="0" anchor="b"/>
          <a:lstStyle>
            <a:lvl1pPr algn="r">
              <a:defRPr sz="1200"/>
            </a:lvl1pPr>
          </a:lstStyle>
          <a:p>
            <a:fld id="{56035A54-903F-BC47-889B-FE364C2CFC5E}" type="slidenum">
              <a:rPr lang="en-US" smtClean="0"/>
              <a:t>‹#›</a:t>
            </a:fld>
            <a:endParaRPr lang="en-US"/>
          </a:p>
        </p:txBody>
      </p:sp>
    </p:spTree>
    <p:extLst>
      <p:ext uri="{BB962C8B-B14F-4D97-AF65-F5344CB8AC3E}">
        <p14:creationId xmlns:p14="http://schemas.microsoft.com/office/powerpoint/2010/main" val="1560813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35A54-903F-BC47-889B-FE364C2CFC5E}" type="slidenum">
              <a:rPr lang="en-US" smtClean="0"/>
              <a:t>1</a:t>
            </a:fld>
            <a:endParaRPr lang="en-US"/>
          </a:p>
        </p:txBody>
      </p:sp>
    </p:spTree>
    <p:extLst>
      <p:ext uri="{BB962C8B-B14F-4D97-AF65-F5344CB8AC3E}">
        <p14:creationId xmlns:p14="http://schemas.microsoft.com/office/powerpoint/2010/main" val="223963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4AC289C5-987C-0749-B508-185295DF4251}" type="datetimeFigureOut">
              <a:rPr lang="en-US" smtClean="0"/>
              <a:t>7/19/2022</a:t>
            </a:fld>
            <a:endParaRPr lang="en-US"/>
          </a:p>
        </p:txBody>
      </p:sp>
      <p:sp>
        <p:nvSpPr>
          <p:cNvPr id="16" name="Slide Number Placeholder 15"/>
          <p:cNvSpPr>
            <a:spLocks noGrp="1"/>
          </p:cNvSpPr>
          <p:nvPr>
            <p:ph type="sldNum" sz="quarter" idx="11"/>
          </p:nvPr>
        </p:nvSpPr>
        <p:spPr/>
        <p:txBody>
          <a:bodyPr/>
          <a:lstStyle/>
          <a:p>
            <a:fld id="{CAE3A3E7-437B-0C42-BEAC-75686BE2B08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289C5-987C-0749-B508-185295DF4251}"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3A3E7-437B-0C42-BEAC-75686BE2B0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289C5-987C-0749-B508-185295DF4251}"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3A3E7-437B-0C42-BEAC-75686BE2B0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4AC289C5-987C-0749-B508-185295DF4251}" type="datetimeFigureOut">
              <a:rPr lang="en-US" smtClean="0"/>
              <a:t>7/19/2022</a:t>
            </a:fld>
            <a:endParaRPr lang="en-US"/>
          </a:p>
        </p:txBody>
      </p:sp>
      <p:sp>
        <p:nvSpPr>
          <p:cNvPr id="15" name="Slide Number Placeholder 14"/>
          <p:cNvSpPr>
            <a:spLocks noGrp="1"/>
          </p:cNvSpPr>
          <p:nvPr>
            <p:ph type="sldNum" sz="quarter" idx="11"/>
          </p:nvPr>
        </p:nvSpPr>
        <p:spPr/>
        <p:txBody>
          <a:bodyPr/>
          <a:lstStyle/>
          <a:p>
            <a:fld id="{CAE3A3E7-437B-0C42-BEAC-75686BE2B08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4AC289C5-987C-0749-B508-185295DF4251}" type="datetimeFigureOut">
              <a:rPr lang="en-US" smtClean="0"/>
              <a:t>7/19/2022</a:t>
            </a:fld>
            <a:endParaRPr lang="en-US"/>
          </a:p>
        </p:txBody>
      </p:sp>
      <p:sp>
        <p:nvSpPr>
          <p:cNvPr id="13" name="Slide Number Placeholder 12"/>
          <p:cNvSpPr>
            <a:spLocks noGrp="1"/>
          </p:cNvSpPr>
          <p:nvPr>
            <p:ph type="sldNum" sz="quarter" idx="11"/>
          </p:nvPr>
        </p:nvSpPr>
        <p:spPr/>
        <p:txBody>
          <a:bodyPr/>
          <a:lstStyle/>
          <a:p>
            <a:fld id="{CAE3A3E7-437B-0C42-BEAC-75686BE2B08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AC289C5-987C-0749-B508-185295DF4251}" type="datetimeFigureOut">
              <a:rPr lang="en-US" smtClean="0"/>
              <a:t>7/19/2022</a:t>
            </a:fld>
            <a:endParaRPr lang="en-US"/>
          </a:p>
        </p:txBody>
      </p:sp>
      <p:sp>
        <p:nvSpPr>
          <p:cNvPr id="9" name="Slide Number Placeholder 8"/>
          <p:cNvSpPr>
            <a:spLocks noGrp="1"/>
          </p:cNvSpPr>
          <p:nvPr>
            <p:ph type="sldNum" sz="quarter" idx="11"/>
          </p:nvPr>
        </p:nvSpPr>
        <p:spPr/>
        <p:txBody>
          <a:bodyPr/>
          <a:lstStyle/>
          <a:p>
            <a:fld id="{CAE3A3E7-437B-0C42-BEAC-75686BE2B08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4AC289C5-987C-0749-B508-185295DF4251}" type="datetimeFigureOut">
              <a:rPr lang="en-US" smtClean="0"/>
              <a:t>7/19/2022</a:t>
            </a:fld>
            <a:endParaRPr lang="en-US"/>
          </a:p>
        </p:txBody>
      </p:sp>
      <p:sp>
        <p:nvSpPr>
          <p:cNvPr id="15" name="Slide Number Placeholder 14"/>
          <p:cNvSpPr>
            <a:spLocks noGrp="1"/>
          </p:cNvSpPr>
          <p:nvPr>
            <p:ph type="sldNum" sz="quarter" idx="11"/>
          </p:nvPr>
        </p:nvSpPr>
        <p:spPr/>
        <p:txBody>
          <a:bodyPr/>
          <a:lstStyle/>
          <a:p>
            <a:fld id="{CAE3A3E7-437B-0C42-BEAC-75686BE2B08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4AC289C5-987C-0749-B508-185295DF4251}" type="datetimeFigureOut">
              <a:rPr lang="en-US" smtClean="0"/>
              <a:t>7/19/2022</a:t>
            </a:fld>
            <a:endParaRPr lang="en-US"/>
          </a:p>
        </p:txBody>
      </p:sp>
      <p:sp>
        <p:nvSpPr>
          <p:cNvPr id="8" name="Slide Number Placeholder 7"/>
          <p:cNvSpPr>
            <a:spLocks noGrp="1"/>
          </p:cNvSpPr>
          <p:nvPr>
            <p:ph type="sldNum" sz="quarter" idx="11"/>
          </p:nvPr>
        </p:nvSpPr>
        <p:spPr/>
        <p:txBody>
          <a:bodyPr/>
          <a:lstStyle/>
          <a:p>
            <a:fld id="{CAE3A3E7-437B-0C42-BEAC-75686BE2B08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C289C5-987C-0749-B508-185295DF4251}" type="datetimeFigureOut">
              <a:rPr lang="en-US" smtClean="0"/>
              <a:t>7/19/2022</a:t>
            </a:fld>
            <a:endParaRPr lang="en-US"/>
          </a:p>
        </p:txBody>
      </p:sp>
      <p:sp>
        <p:nvSpPr>
          <p:cNvPr id="6" name="Slide Number Placeholder 5"/>
          <p:cNvSpPr>
            <a:spLocks noGrp="1"/>
          </p:cNvSpPr>
          <p:nvPr>
            <p:ph type="sldNum" sz="quarter" idx="11"/>
          </p:nvPr>
        </p:nvSpPr>
        <p:spPr/>
        <p:txBody>
          <a:bodyPr/>
          <a:lstStyle/>
          <a:p>
            <a:fld id="{CAE3A3E7-437B-0C42-BEAC-75686BE2B080}"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4AC289C5-987C-0749-B508-185295DF4251}" type="datetimeFigureOut">
              <a:rPr lang="en-US" smtClean="0"/>
              <a:t>7/19/2022</a:t>
            </a:fld>
            <a:endParaRPr lang="en-US"/>
          </a:p>
        </p:txBody>
      </p:sp>
      <p:sp>
        <p:nvSpPr>
          <p:cNvPr id="16" name="Slide Number Placeholder 15"/>
          <p:cNvSpPr>
            <a:spLocks noGrp="1"/>
          </p:cNvSpPr>
          <p:nvPr>
            <p:ph type="sldNum" sz="quarter" idx="11"/>
          </p:nvPr>
        </p:nvSpPr>
        <p:spPr/>
        <p:txBody>
          <a:bodyPr/>
          <a:lstStyle/>
          <a:p>
            <a:fld id="{CAE3A3E7-437B-0C42-BEAC-75686BE2B08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4AC289C5-987C-0749-B508-185295DF4251}" type="datetimeFigureOut">
              <a:rPr lang="en-US" smtClean="0"/>
              <a:t>7/19/2022</a:t>
            </a:fld>
            <a:endParaRPr lang="en-US"/>
          </a:p>
        </p:txBody>
      </p:sp>
      <p:sp>
        <p:nvSpPr>
          <p:cNvPr id="14" name="Slide Number Placeholder 13"/>
          <p:cNvSpPr>
            <a:spLocks noGrp="1"/>
          </p:cNvSpPr>
          <p:nvPr>
            <p:ph type="sldNum" sz="quarter" idx="11"/>
          </p:nvPr>
        </p:nvSpPr>
        <p:spPr/>
        <p:txBody>
          <a:bodyPr/>
          <a:lstStyle/>
          <a:p>
            <a:fld id="{CAE3A3E7-437B-0C42-BEAC-75686BE2B080}"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4AC289C5-987C-0749-B508-185295DF4251}" type="datetimeFigureOut">
              <a:rPr lang="en-US" smtClean="0"/>
              <a:t>7/19/2022</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AE3A3E7-437B-0C42-BEAC-75686BE2B08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arksky.org/our-work/conservation/idsp/parks/" TargetMode="External"/><Relationship Id="rId2" Type="http://schemas.openxmlformats.org/officeDocument/2006/relationships/hyperlink" Target="https://www.darksky.org/our-work/conservation/idsp/communities/" TargetMode="External"/><Relationship Id="rId1" Type="http://schemas.openxmlformats.org/officeDocument/2006/relationships/slideLayout" Target="../slideLayouts/slideLayout2.xml"/><Relationship Id="rId6" Type="http://schemas.openxmlformats.org/officeDocument/2006/relationships/hyperlink" Target="https://www.darksky.org/our-work/conservation/idsp/unsp/" TargetMode="External"/><Relationship Id="rId5" Type="http://schemas.openxmlformats.org/officeDocument/2006/relationships/hyperlink" Target="https://www.darksky.org/our-work/conservation/idsp/sanctuaries/" TargetMode="External"/><Relationship Id="rId4" Type="http://schemas.openxmlformats.org/officeDocument/2006/relationships/hyperlink" Target="https://www.darksky.org/our-work/conservation/idsp/reserv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arksky.app.box.com/s/wdd1yzz6scwau7ja9bhf8eb4zgm3xl01/file/62872704170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library.municode.com/az/pinal_county/ordinances/development_services_code_and_floodplain_management_?nodeId=99814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Dark%20Sky%20Pinal%20County%20Overlap%20Analysis.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gccinc21@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darksky.org/our-work/conservation/idsp/parks/petrifiedforest/" TargetMode="External"/><Relationship Id="rId3" Type="http://schemas.openxmlformats.org/officeDocument/2006/relationships/hyperlink" Target="https://www.darksky.org/our-work/conservation/idsp/parks/grandcanyon/" TargetMode="External"/><Relationship Id="rId7" Type="http://schemas.openxmlformats.org/officeDocument/2006/relationships/hyperlink" Target="https://www.darksky.org/ida-announces-pipe-spring-national-monument-as-international-dark-sky-park/" TargetMode="External"/><Relationship Id="rId2" Type="http://schemas.openxmlformats.org/officeDocument/2006/relationships/hyperlink" Target="https://www.darksky.org/our-work/conservation/idsp/parks/chiricahua-national-monument/" TargetMode="External"/><Relationship Id="rId1" Type="http://schemas.openxmlformats.org/officeDocument/2006/relationships/slideLayout" Target="../slideLayouts/slideLayout2.xml"/><Relationship Id="rId6" Type="http://schemas.openxmlformats.org/officeDocument/2006/relationships/hyperlink" Target="https://www.darksky.org/our-work/conservation/idsp/parks/parashant/" TargetMode="External"/><Relationship Id="rId11" Type="http://schemas.openxmlformats.org/officeDocument/2006/relationships/hyperlink" Target="https://www.darksky.org/our-work/conservation/idsp/parks/tonto-national-monument-u-s/" TargetMode="External"/><Relationship Id="rId5" Type="http://schemas.openxmlformats.org/officeDocument/2006/relationships/hyperlink" Target="https://www.darksky.org/our-work/conservation/idsp/parks/oracle/" TargetMode="External"/><Relationship Id="rId10" Type="http://schemas.openxmlformats.org/officeDocument/2006/relationships/hyperlink" Target="https://www.darksky.org/our-work/conservation/idsp/parks/tumacacori/" TargetMode="External"/><Relationship Id="rId4" Type="http://schemas.openxmlformats.org/officeDocument/2006/relationships/hyperlink" Target="https://www.darksky.org/our-work/conservation/idsp/parks/kartchnercaverns/" TargetMode="External"/><Relationship Id="rId9" Type="http://schemas.openxmlformats.org/officeDocument/2006/relationships/hyperlink" Target="https://www.darksky.org/our-work/conservation/idsp/parks/flagstaff-area-national-monuments/"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darksky.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877" y="1136526"/>
            <a:ext cx="7543800" cy="1432056"/>
          </a:xfrm>
        </p:spPr>
        <p:txBody>
          <a:bodyPr/>
          <a:lstStyle/>
          <a:p>
            <a:pPr algn="ctr"/>
            <a:r>
              <a:rPr lang="en-US" dirty="0">
                <a:solidFill>
                  <a:srgbClr val="ACCBF9"/>
                </a:solidFill>
              </a:rPr>
              <a:t>Dark Sky Initiative</a:t>
            </a:r>
            <a:br>
              <a:rPr lang="en-US" dirty="0">
                <a:solidFill>
                  <a:srgbClr val="ACCBF9"/>
                </a:solidFill>
              </a:rPr>
            </a:br>
            <a:r>
              <a:rPr lang="en-US" sz="3600" dirty="0">
                <a:solidFill>
                  <a:srgbClr val="ACCBF9"/>
                </a:solidFill>
              </a:rPr>
              <a:t>Gold Canyon and Pinal County Tourism Corridor</a:t>
            </a:r>
          </a:p>
        </p:txBody>
      </p:sp>
      <p:sp>
        <p:nvSpPr>
          <p:cNvPr id="3" name="Subtitle 2"/>
          <p:cNvSpPr>
            <a:spLocks noGrp="1"/>
          </p:cNvSpPr>
          <p:nvPr>
            <p:ph type="subTitle" idx="1"/>
          </p:nvPr>
        </p:nvSpPr>
        <p:spPr>
          <a:xfrm>
            <a:off x="545498" y="2568582"/>
            <a:ext cx="5616984" cy="1499607"/>
          </a:xfrm>
        </p:spPr>
        <p:txBody>
          <a:bodyPr>
            <a:noAutofit/>
          </a:bodyPr>
          <a:lstStyle/>
          <a:p>
            <a:endParaRPr lang="en-US" dirty="0"/>
          </a:p>
          <a:p>
            <a:r>
              <a:rPr lang="en-US" dirty="0"/>
              <a:t>GCCi, Preservation/Environment</a:t>
            </a:r>
          </a:p>
          <a:p>
            <a:r>
              <a:rPr lang="en-US" dirty="0"/>
              <a:t>July 2022</a:t>
            </a:r>
          </a:p>
          <a:p>
            <a:endParaRPr lang="en-US" dirty="0"/>
          </a:p>
        </p:txBody>
      </p:sp>
      <p:pic>
        <p:nvPicPr>
          <p:cNvPr id="6" name="Picture 5" descr="gcci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536" y="3539614"/>
            <a:ext cx="6255887" cy="2850604"/>
          </a:xfrm>
          <a:prstGeom prst="rect">
            <a:avLst/>
          </a:prstGeom>
        </p:spPr>
      </p:pic>
    </p:spTree>
    <p:extLst>
      <p:ext uri="{BB962C8B-B14F-4D97-AF65-F5344CB8AC3E}">
        <p14:creationId xmlns:p14="http://schemas.microsoft.com/office/powerpoint/2010/main" val="3753408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4814" y="685801"/>
            <a:ext cx="8079959" cy="4190999"/>
          </a:xfrm>
        </p:spPr>
        <p:txBody>
          <a:bodyPr>
            <a:normAutofit fontScale="55000" lnSpcReduction="20000"/>
          </a:bodyPr>
          <a:lstStyle/>
          <a:p>
            <a:endParaRPr lang="en-US" b="1" dirty="0">
              <a:effectLst/>
            </a:endParaRPr>
          </a:p>
          <a:p>
            <a:pPr lvl="1"/>
            <a:r>
              <a:rPr lang="en-US" sz="2900" b="1" dirty="0">
                <a:solidFill>
                  <a:srgbClr val="ACCBF9"/>
                </a:solidFill>
                <a:effectLst/>
                <a:hlinkClick r:id="rId2" tooltip="International Dark Sky Communities"/>
              </a:rPr>
              <a:t>International Dark Sky Communities</a:t>
            </a:r>
            <a:br>
              <a:rPr lang="en-US" sz="2900" b="1" dirty="0">
                <a:solidFill>
                  <a:schemeClr val="tx2"/>
                </a:solidFill>
                <a:effectLst/>
              </a:rPr>
            </a:br>
            <a:r>
              <a:rPr lang="en-US" sz="2900" dirty="0">
                <a:effectLst/>
              </a:rPr>
              <a:t>Communities are legally organized cities and towns that adopt quality outdoor lighting ordinances and undertake efforts to educate residents about the importance of dark skies.</a:t>
            </a:r>
          </a:p>
          <a:p>
            <a:pPr lvl="1"/>
            <a:r>
              <a:rPr lang="en-US" sz="2900" b="1" dirty="0">
                <a:effectLst/>
                <a:hlinkClick r:id="rId3" tooltip="International Dark Sky Parks"/>
              </a:rPr>
              <a:t>International Dark Sky Parks</a:t>
            </a:r>
            <a:br>
              <a:rPr lang="en-US" sz="2900" dirty="0">
                <a:effectLst/>
              </a:rPr>
            </a:br>
            <a:r>
              <a:rPr lang="en-US" sz="2900" dirty="0">
                <a:effectLst/>
              </a:rPr>
              <a:t>Parks are publicly- or privately-owned spaces protected for natural conservation that implement good outdoor lighting and provide dark sky programs for visitors.</a:t>
            </a:r>
          </a:p>
          <a:p>
            <a:pPr lvl="1"/>
            <a:r>
              <a:rPr lang="en-US" sz="2900" b="1" dirty="0">
                <a:solidFill>
                  <a:srgbClr val="ACCBF9"/>
                </a:solidFill>
                <a:effectLst/>
                <a:hlinkClick r:id="rId4" tooltip="International Dark Sky Reserves"/>
              </a:rPr>
              <a:t>International Dark Sky Reserves</a:t>
            </a:r>
            <a:br>
              <a:rPr lang="en-US" sz="2900" dirty="0">
                <a:solidFill>
                  <a:srgbClr val="ACCBF9"/>
                </a:solidFill>
                <a:effectLst/>
              </a:rPr>
            </a:br>
            <a:r>
              <a:rPr lang="en-US" sz="2900" dirty="0">
                <a:effectLst/>
              </a:rPr>
              <a:t>Reserves consist of a dark “core” zone surrounded by a populated periphery where policy controls are enacted to protect the darkness of the core.</a:t>
            </a:r>
          </a:p>
          <a:p>
            <a:pPr lvl="1"/>
            <a:r>
              <a:rPr lang="en-US" sz="2900" b="1" dirty="0">
                <a:effectLst/>
                <a:hlinkClick r:id="rId5"/>
              </a:rPr>
              <a:t>International Dark Sky Sanctuaries</a:t>
            </a:r>
            <a:br>
              <a:rPr lang="en-US" sz="2900" dirty="0">
                <a:effectLst/>
              </a:rPr>
            </a:br>
            <a:r>
              <a:rPr lang="en-US" sz="2900" dirty="0">
                <a:effectLst/>
              </a:rPr>
              <a:t>Sanctuaries are the most remote (and often darkest) places in the world whose conservation state is most fragile.</a:t>
            </a:r>
          </a:p>
          <a:p>
            <a:pPr lvl="1"/>
            <a:r>
              <a:rPr lang="en-US" sz="2900" b="1" dirty="0">
                <a:effectLst/>
                <a:hlinkClick r:id="rId6"/>
              </a:rPr>
              <a:t>Urban Night Sky Places</a:t>
            </a:r>
            <a:br>
              <a:rPr lang="en-US" sz="2900" dirty="0">
                <a:effectLst/>
              </a:rPr>
            </a:br>
            <a:r>
              <a:rPr lang="en-US" sz="2900" dirty="0">
                <a:effectLst/>
              </a:rPr>
              <a:t>UNSPs are sites near or surrounded by large urban environs whose planning and design actively promote an authentic nighttime experience in the midst of significant artificial light at night, and that otherwise do not qualify for designation within any other International Dark Sky Places category.</a:t>
            </a:r>
          </a:p>
          <a:p>
            <a:endParaRPr lang="en-US" dirty="0"/>
          </a:p>
        </p:txBody>
      </p:sp>
      <p:sp>
        <p:nvSpPr>
          <p:cNvPr id="3" name="Title 2"/>
          <p:cNvSpPr>
            <a:spLocks noGrp="1"/>
          </p:cNvSpPr>
          <p:nvPr>
            <p:ph type="title"/>
          </p:nvPr>
        </p:nvSpPr>
        <p:spPr/>
        <p:txBody>
          <a:bodyPr/>
          <a:lstStyle/>
          <a:p>
            <a:r>
              <a:rPr lang="en-US" sz="4400" dirty="0"/>
              <a:t>5 Types of IDA Designations</a:t>
            </a:r>
          </a:p>
        </p:txBody>
      </p:sp>
      <p:sp>
        <p:nvSpPr>
          <p:cNvPr id="4" name="Arrow: Right 3">
            <a:extLst>
              <a:ext uri="{FF2B5EF4-FFF2-40B4-BE49-F238E27FC236}">
                <a16:creationId xmlns:a16="http://schemas.microsoft.com/office/drawing/2014/main" id="{34C6A6E3-6FA8-0F14-08E1-B52A7C81CABF}"/>
              </a:ext>
            </a:extLst>
          </p:cNvPr>
          <p:cNvSpPr/>
          <p:nvPr/>
        </p:nvSpPr>
        <p:spPr>
          <a:xfrm>
            <a:off x="249382" y="2642755"/>
            <a:ext cx="609600" cy="277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239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60500" y="685801"/>
            <a:ext cx="6769100" cy="3657599"/>
          </a:xfrm>
        </p:spPr>
        <p:txBody>
          <a:bodyPr>
            <a:normAutofit fontScale="92500" lnSpcReduction="10000"/>
          </a:bodyPr>
          <a:lstStyle/>
          <a:p>
            <a:r>
              <a:rPr lang="en-US" dirty="0"/>
              <a:t>A public or private land possessing an exceptional or distinguished quality of starry nights and nocturnal environment that is specifically protected for its scientific, natural, educational, cultural, heritage and/or public enjoyment. </a:t>
            </a:r>
          </a:p>
          <a:p>
            <a:r>
              <a:rPr lang="en-US" dirty="0"/>
              <a:t>Reserves consist of </a:t>
            </a:r>
            <a:r>
              <a:rPr lang="en-US" dirty="0">
                <a:solidFill>
                  <a:srgbClr val="ACCBF9"/>
                </a:solidFill>
              </a:rPr>
              <a:t>a core area </a:t>
            </a:r>
            <a:r>
              <a:rPr lang="en-US" dirty="0"/>
              <a:t>meeting minimum criteria for sky quality and natural darkness, and a </a:t>
            </a:r>
            <a:r>
              <a:rPr lang="en-US" dirty="0">
                <a:solidFill>
                  <a:srgbClr val="ACCBF9"/>
                </a:solidFill>
              </a:rPr>
              <a:t>peripheral area </a:t>
            </a:r>
            <a:r>
              <a:rPr lang="en-US" dirty="0"/>
              <a:t>that supports dark sky preservation in the core. </a:t>
            </a:r>
          </a:p>
          <a:p>
            <a:r>
              <a:rPr lang="en-US" dirty="0"/>
              <a:t>Reserves are formed through a partnership of multiple land managers who have recognized the value of the natural nighttime environment through regulations and long-term planning.</a:t>
            </a:r>
          </a:p>
          <a:p>
            <a:endParaRPr lang="en-US" dirty="0"/>
          </a:p>
        </p:txBody>
      </p:sp>
      <p:sp>
        <p:nvSpPr>
          <p:cNvPr id="3" name="Title 2"/>
          <p:cNvSpPr>
            <a:spLocks noGrp="1"/>
          </p:cNvSpPr>
          <p:nvPr>
            <p:ph type="title"/>
          </p:nvPr>
        </p:nvSpPr>
        <p:spPr>
          <a:xfrm>
            <a:off x="777240" y="4343400"/>
            <a:ext cx="7543800" cy="1600200"/>
          </a:xfrm>
        </p:spPr>
        <p:txBody>
          <a:bodyPr/>
          <a:lstStyle/>
          <a:p>
            <a:pPr algn="ctr"/>
            <a:r>
              <a:rPr lang="en-US" dirty="0"/>
              <a:t>International Dark Sky </a:t>
            </a:r>
            <a:r>
              <a:rPr lang="en-US" dirty="0">
                <a:solidFill>
                  <a:srgbClr val="ACCBF9"/>
                </a:solidFill>
              </a:rPr>
              <a:t>Reserves</a:t>
            </a:r>
          </a:p>
        </p:txBody>
      </p:sp>
    </p:spTree>
    <p:extLst>
      <p:ext uri="{BB962C8B-B14F-4D97-AF65-F5344CB8AC3E}">
        <p14:creationId xmlns:p14="http://schemas.microsoft.com/office/powerpoint/2010/main" val="1207333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0329" y="1082965"/>
            <a:ext cx="7673859" cy="3657599"/>
          </a:xfrm>
        </p:spPr>
        <p:txBody>
          <a:bodyPr>
            <a:normAutofit fontScale="92500" lnSpcReduction="20000"/>
          </a:bodyPr>
          <a:lstStyle/>
          <a:p>
            <a:r>
              <a:rPr lang="en-US" dirty="0"/>
              <a:t>IDA designates IDSPs following a rigorous application process requiring applicants to demonstrate</a:t>
            </a:r>
            <a:r>
              <a:rPr lang="en-US" dirty="0">
                <a:solidFill>
                  <a:srgbClr val="ACCBF9"/>
                </a:solidFill>
              </a:rPr>
              <a:t> robust community support for dark-sky protection</a:t>
            </a:r>
            <a:r>
              <a:rPr lang="en-US" dirty="0"/>
              <a:t> and </a:t>
            </a:r>
            <a:r>
              <a:rPr lang="en-US" dirty="0">
                <a:solidFill>
                  <a:srgbClr val="ACCBF9"/>
                </a:solidFill>
              </a:rPr>
              <a:t>document designation-specific program requirements.</a:t>
            </a:r>
          </a:p>
          <a:p>
            <a:r>
              <a:rPr lang="en-US" dirty="0"/>
              <a:t>Applications are reviewed periodically by an IDA standing committee composed of dark-sky experts and previously successful program applicants. Regular status updates after designation ensure that IDSPs continue their commitment to dark-sky preservation.</a:t>
            </a:r>
          </a:p>
          <a:p>
            <a:r>
              <a:rPr lang="en-US" dirty="0"/>
              <a:t>Upon certification, IDA works with certified places to promote their work through media relations, member communications, and social media. An International Dark Sky Place designation helps </a:t>
            </a:r>
            <a:r>
              <a:rPr lang="en-US" dirty="0">
                <a:solidFill>
                  <a:srgbClr val="ACCBF9"/>
                </a:solidFill>
              </a:rPr>
              <a:t>enhance the visibility of designated locations </a:t>
            </a:r>
            <a:r>
              <a:rPr lang="en-US" dirty="0"/>
              <a:t>and </a:t>
            </a:r>
            <a:r>
              <a:rPr lang="en-US" dirty="0">
                <a:solidFill>
                  <a:srgbClr val="ACCBF9"/>
                </a:solidFill>
              </a:rPr>
              <a:t>foster increased tourism and local economic activity.</a:t>
            </a:r>
          </a:p>
          <a:p>
            <a:endParaRPr lang="en-US" dirty="0"/>
          </a:p>
        </p:txBody>
      </p:sp>
      <p:sp>
        <p:nvSpPr>
          <p:cNvPr id="3" name="Title 2"/>
          <p:cNvSpPr>
            <a:spLocks noGrp="1"/>
          </p:cNvSpPr>
          <p:nvPr>
            <p:ph type="title"/>
          </p:nvPr>
        </p:nvSpPr>
        <p:spPr>
          <a:xfrm>
            <a:off x="910388" y="4837106"/>
            <a:ext cx="7543800" cy="1346419"/>
          </a:xfrm>
        </p:spPr>
        <p:txBody>
          <a:bodyPr/>
          <a:lstStyle/>
          <a:p>
            <a:pPr algn="ctr"/>
            <a:r>
              <a:rPr lang="en-US" dirty="0"/>
              <a:t>How Does IDA Certification Work?</a:t>
            </a:r>
          </a:p>
        </p:txBody>
      </p:sp>
    </p:spTree>
    <p:extLst>
      <p:ext uri="{BB962C8B-B14F-4D97-AF65-F5344CB8AC3E}">
        <p14:creationId xmlns:p14="http://schemas.microsoft.com/office/powerpoint/2010/main" val="2260141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Content Placeholder 3" descr="IDA-IDSP-Application-Process.pdf"/>
          <p:cNvPicPr>
            <a:picLocks noGrp="1" noChangeAspect="1"/>
          </p:cNvPicPr>
          <p:nvPr>
            <p:ph idx="1"/>
          </p:nvPr>
        </p:nvPicPr>
        <p:blipFill>
          <a:blip r:embed="rId2">
            <a:extLst>
              <a:ext uri="{28A0092B-C50C-407E-A947-70E740481C1C}">
                <a14:useLocalDpi xmlns:a14="http://schemas.microsoft.com/office/drawing/2010/main" val="0"/>
              </a:ext>
            </a:extLst>
          </a:blip>
          <a:srcRect l="-15334" r="-15334"/>
          <a:stretch>
            <a:fillRect/>
          </a:stretch>
        </p:blipFill>
        <p:spPr>
          <a:xfrm>
            <a:off x="101600" y="364631"/>
            <a:ext cx="9215751" cy="5435007"/>
          </a:xfrm>
        </p:spPr>
      </p:pic>
      <p:sp>
        <p:nvSpPr>
          <p:cNvPr id="3" name="Title 2"/>
          <p:cNvSpPr>
            <a:spLocks noGrp="1"/>
          </p:cNvSpPr>
          <p:nvPr>
            <p:ph type="title"/>
          </p:nvPr>
        </p:nvSpPr>
        <p:spPr>
          <a:xfrm>
            <a:off x="777240" y="5637104"/>
            <a:ext cx="7543800" cy="716028"/>
          </a:xfrm>
        </p:spPr>
        <p:txBody>
          <a:bodyPr/>
          <a:lstStyle/>
          <a:p>
            <a:r>
              <a:rPr lang="en-US" sz="4400" dirty="0"/>
              <a:t>The IDA Application Process</a:t>
            </a:r>
          </a:p>
        </p:txBody>
      </p:sp>
    </p:spTree>
    <p:extLst>
      <p:ext uri="{BB962C8B-B14F-4D97-AF65-F5344CB8AC3E}">
        <p14:creationId xmlns:p14="http://schemas.microsoft.com/office/powerpoint/2010/main" val="1032834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Let’s review the IDA application checklist for International Dark Sky Reserves:</a:t>
            </a:r>
            <a:endParaRPr lang="en-US" dirty="0">
              <a:hlinkClick r:id="rId2"/>
            </a:endParaRPr>
          </a:p>
          <a:p>
            <a:endParaRPr lang="en-US" dirty="0">
              <a:hlinkClick r:id="rId2"/>
            </a:endParaRPr>
          </a:p>
          <a:p>
            <a:pPr lvl="1"/>
            <a:r>
              <a:rPr lang="en-US" dirty="0">
                <a:hlinkClick r:id="rId2"/>
              </a:rPr>
              <a:t>https://darksky.app.box.com/s/wdd1yzz6scwau7ja9bhf8eb4zgm3xl01/file/628727041707</a:t>
            </a:r>
            <a:r>
              <a:rPr lang="en-US" dirty="0"/>
              <a:t> </a:t>
            </a:r>
          </a:p>
        </p:txBody>
      </p:sp>
      <p:sp>
        <p:nvSpPr>
          <p:cNvPr id="3" name="Title 2"/>
          <p:cNvSpPr>
            <a:spLocks noGrp="1"/>
          </p:cNvSpPr>
          <p:nvPr>
            <p:ph type="title"/>
          </p:nvPr>
        </p:nvSpPr>
        <p:spPr/>
        <p:txBody>
          <a:bodyPr/>
          <a:lstStyle/>
          <a:p>
            <a:r>
              <a:rPr lang="en-US" dirty="0"/>
              <a:t>IDA Application Details</a:t>
            </a:r>
          </a:p>
        </p:txBody>
      </p:sp>
    </p:spTree>
    <p:extLst>
      <p:ext uri="{BB962C8B-B14F-4D97-AF65-F5344CB8AC3E}">
        <p14:creationId xmlns:p14="http://schemas.microsoft.com/office/powerpoint/2010/main" val="1721072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2946399"/>
          </a:xfrm>
        </p:spPr>
        <p:txBody>
          <a:bodyPr>
            <a:normAutofit/>
          </a:bodyPr>
          <a:lstStyle/>
          <a:p>
            <a:r>
              <a:rPr lang="en-US" dirty="0">
                <a:solidFill>
                  <a:srgbClr val="ACCBF9"/>
                </a:solidFill>
              </a:rPr>
              <a:t>The Pinal County lighting code can be reviewed here:</a:t>
            </a:r>
            <a:endParaRPr lang="en-US" dirty="0">
              <a:solidFill>
                <a:srgbClr val="ACCBF9"/>
              </a:solidFill>
              <a:hlinkClick r:id="rId2"/>
            </a:endParaRPr>
          </a:p>
          <a:p>
            <a:pPr lvl="1"/>
            <a:r>
              <a:rPr lang="en-US" dirty="0">
                <a:hlinkClick r:id="rId2"/>
              </a:rPr>
              <a:t>https://library.municode.com/az/pinal_county/ordinances/development_services_code_and_floodplain_management_?nodeId=998146</a:t>
            </a:r>
            <a:endParaRPr lang="en-US" dirty="0"/>
          </a:p>
          <a:p>
            <a:r>
              <a:rPr lang="en-US" sz="2400" dirty="0">
                <a:solidFill>
                  <a:srgbClr val="ACCBF9"/>
                </a:solidFill>
              </a:rPr>
              <a:t>Takes in elements of the IDA but doesn’t achieve the designation of Dark Skies</a:t>
            </a:r>
            <a:endParaRPr lang="en-US" dirty="0"/>
          </a:p>
          <a:p>
            <a:r>
              <a:rPr lang="en-US" sz="2400" dirty="0"/>
              <a:t>Enhanced commitment is needed</a:t>
            </a:r>
          </a:p>
        </p:txBody>
      </p:sp>
      <p:sp>
        <p:nvSpPr>
          <p:cNvPr id="3" name="Title 2"/>
          <p:cNvSpPr>
            <a:spLocks noGrp="1"/>
          </p:cNvSpPr>
          <p:nvPr>
            <p:ph type="title"/>
          </p:nvPr>
        </p:nvSpPr>
        <p:spPr>
          <a:xfrm>
            <a:off x="800100" y="4025900"/>
            <a:ext cx="7543800" cy="1848428"/>
          </a:xfrm>
        </p:spPr>
        <p:txBody>
          <a:bodyPr/>
          <a:lstStyle/>
          <a:p>
            <a:pPr algn="ctr"/>
            <a:r>
              <a:rPr lang="en-US" sz="4400" dirty="0"/>
              <a:t>The Pinal County </a:t>
            </a:r>
            <a:br>
              <a:rPr lang="en-US" sz="4400" dirty="0"/>
            </a:br>
            <a:r>
              <a:rPr lang="en-US" sz="4400" dirty="0"/>
              <a:t>Lighting Ordinance </a:t>
            </a:r>
            <a:br>
              <a:rPr lang="en-US" dirty="0"/>
            </a:br>
            <a:endParaRPr lang="en-US" sz="3600" dirty="0">
              <a:solidFill>
                <a:srgbClr val="ACCBF9"/>
              </a:solidFill>
            </a:endParaRPr>
          </a:p>
        </p:txBody>
      </p:sp>
    </p:spTree>
    <p:extLst>
      <p:ext uri="{BB962C8B-B14F-4D97-AF65-F5344CB8AC3E}">
        <p14:creationId xmlns:p14="http://schemas.microsoft.com/office/powerpoint/2010/main" val="598509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hlinkClick r:id="rId2" action="ppaction://hlinkfile"/>
              </a:rPr>
              <a:t>Report prepared by a graduating ASU research fellow</a:t>
            </a:r>
            <a:r>
              <a:rPr lang="en-US" sz="2800" dirty="0"/>
              <a:t>:</a:t>
            </a:r>
          </a:p>
          <a:p>
            <a:pPr lvl="1"/>
            <a:r>
              <a:rPr lang="en-US" sz="2400" dirty="0">
                <a:solidFill>
                  <a:srgbClr val="ACCBF9"/>
                </a:solidFill>
              </a:rPr>
              <a:t>5 requirements match</a:t>
            </a:r>
          </a:p>
          <a:p>
            <a:pPr lvl="1"/>
            <a:r>
              <a:rPr lang="en-US" sz="2400" dirty="0">
                <a:solidFill>
                  <a:srgbClr val="ACCBF9"/>
                </a:solidFill>
              </a:rPr>
              <a:t>12 requirements don’t match</a:t>
            </a:r>
          </a:p>
          <a:p>
            <a:endParaRPr lang="en-US" dirty="0"/>
          </a:p>
        </p:txBody>
      </p:sp>
      <p:sp>
        <p:nvSpPr>
          <p:cNvPr id="3" name="Title 2"/>
          <p:cNvSpPr>
            <a:spLocks noGrp="1"/>
          </p:cNvSpPr>
          <p:nvPr>
            <p:ph type="title"/>
          </p:nvPr>
        </p:nvSpPr>
        <p:spPr>
          <a:xfrm>
            <a:off x="777240" y="4013200"/>
            <a:ext cx="7543800" cy="1778000"/>
          </a:xfrm>
        </p:spPr>
        <p:txBody>
          <a:bodyPr/>
          <a:lstStyle/>
          <a:p>
            <a:pPr algn="ctr"/>
            <a:r>
              <a:rPr lang="en-US" dirty="0"/>
              <a:t>IDA / Pinal Ordinance </a:t>
            </a:r>
            <a:br>
              <a:rPr lang="en-US" dirty="0"/>
            </a:br>
            <a:r>
              <a:rPr lang="en-US" sz="4000" dirty="0"/>
              <a:t>A Comparison of Requirements</a:t>
            </a:r>
            <a:endParaRPr lang="en-US" dirty="0"/>
          </a:p>
        </p:txBody>
      </p:sp>
    </p:spTree>
    <p:extLst>
      <p:ext uri="{BB962C8B-B14F-4D97-AF65-F5344CB8AC3E}">
        <p14:creationId xmlns:p14="http://schemas.microsoft.com/office/powerpoint/2010/main" val="41352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9367" y="685801"/>
            <a:ext cx="6794091" cy="3657599"/>
          </a:xfrm>
        </p:spPr>
        <p:txBody>
          <a:bodyPr/>
          <a:lstStyle/>
          <a:p>
            <a:r>
              <a:rPr lang="en-US" sz="3200" dirty="0">
                <a:solidFill>
                  <a:srgbClr val="ACCBF9"/>
                </a:solidFill>
              </a:rPr>
              <a:t>If you are interested in becoming involved in the committee, contact:</a:t>
            </a:r>
            <a:r>
              <a:rPr lang="en-US" dirty="0">
                <a:solidFill>
                  <a:srgbClr val="ACCBF9"/>
                </a:solidFill>
              </a:rPr>
              <a:t> </a:t>
            </a:r>
          </a:p>
          <a:p>
            <a:pPr lvl="1"/>
            <a:r>
              <a:rPr lang="en-US" dirty="0"/>
              <a:t>GCCi Preservation/Environment, </a:t>
            </a:r>
            <a:r>
              <a:rPr lang="en-US" dirty="0">
                <a:hlinkClick r:id="rId2"/>
              </a:rPr>
              <a:t>gccinc21@gmail.com</a:t>
            </a:r>
            <a:r>
              <a:rPr lang="en-US" dirty="0"/>
              <a:t> </a:t>
            </a:r>
          </a:p>
        </p:txBody>
      </p:sp>
      <p:sp>
        <p:nvSpPr>
          <p:cNvPr id="3" name="Title 2"/>
          <p:cNvSpPr>
            <a:spLocks noGrp="1"/>
          </p:cNvSpPr>
          <p:nvPr>
            <p:ph type="title"/>
          </p:nvPr>
        </p:nvSpPr>
        <p:spPr/>
        <p:txBody>
          <a:bodyPr/>
          <a:lstStyle/>
          <a:p>
            <a:r>
              <a:rPr lang="en-US" dirty="0"/>
              <a:t>Volunteers Needed</a:t>
            </a:r>
          </a:p>
        </p:txBody>
      </p:sp>
    </p:spTree>
    <p:extLst>
      <p:ext uri="{BB962C8B-B14F-4D97-AF65-F5344CB8AC3E}">
        <p14:creationId xmlns:p14="http://schemas.microsoft.com/office/powerpoint/2010/main" val="292532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Goals of the Dark Sky Initiative</a:t>
            </a:r>
          </a:p>
          <a:p>
            <a:r>
              <a:rPr lang="en-US" dirty="0"/>
              <a:t>Local Support</a:t>
            </a:r>
          </a:p>
          <a:p>
            <a:r>
              <a:rPr lang="en-US" dirty="0"/>
              <a:t>Benefits of Dark Skies</a:t>
            </a:r>
          </a:p>
          <a:p>
            <a:r>
              <a:rPr lang="en-US" dirty="0"/>
              <a:t>The International Dark Sky Association (IDA)</a:t>
            </a:r>
          </a:p>
          <a:p>
            <a:r>
              <a:rPr lang="en-US" dirty="0"/>
              <a:t>Types of Dark Sky Designations</a:t>
            </a:r>
          </a:p>
          <a:p>
            <a:r>
              <a:rPr lang="en-US" dirty="0"/>
              <a:t>IDA Certification</a:t>
            </a:r>
          </a:p>
          <a:p>
            <a:r>
              <a:rPr lang="en-US" dirty="0"/>
              <a:t>The Existing Pinal County Lighting Ordinance</a:t>
            </a:r>
          </a:p>
          <a:p>
            <a:r>
              <a:rPr lang="en-US" dirty="0"/>
              <a:t>Volunteers Needed</a:t>
            </a:r>
          </a:p>
        </p:txBody>
      </p:sp>
      <p:sp>
        <p:nvSpPr>
          <p:cNvPr id="3" name="Title 2"/>
          <p:cNvSpPr>
            <a:spLocks noGrp="1"/>
          </p:cNvSpPr>
          <p:nvPr>
            <p:ph type="title"/>
          </p:nvPr>
        </p:nvSpPr>
        <p:spPr/>
        <p:txBody>
          <a:bodyPr/>
          <a:lstStyle/>
          <a:p>
            <a:r>
              <a:rPr lang="en-US" dirty="0"/>
              <a:t>Topics</a:t>
            </a:r>
          </a:p>
        </p:txBody>
      </p:sp>
    </p:spTree>
    <p:extLst>
      <p:ext uri="{BB962C8B-B14F-4D97-AF65-F5344CB8AC3E}">
        <p14:creationId xmlns:p14="http://schemas.microsoft.com/office/powerpoint/2010/main" val="4078022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73382" y="1415475"/>
            <a:ext cx="6096000" cy="2630054"/>
          </a:xfrm>
        </p:spPr>
        <p:txBody>
          <a:bodyPr/>
          <a:lstStyle/>
          <a:p>
            <a:r>
              <a:rPr lang="en-US" dirty="0">
                <a:solidFill>
                  <a:schemeClr val="tx2"/>
                </a:solidFill>
              </a:rPr>
              <a:t>Definitely: </a:t>
            </a:r>
            <a:r>
              <a:rPr lang="en-US" dirty="0"/>
              <a:t>Achieve designated International Dark Sky status for Gold Canyon and surrounding areas</a:t>
            </a:r>
          </a:p>
          <a:p>
            <a:r>
              <a:rPr lang="en-US" dirty="0">
                <a:solidFill>
                  <a:srgbClr val="ACCBF9"/>
                </a:solidFill>
              </a:rPr>
              <a:t>Ideally: </a:t>
            </a:r>
            <a:r>
              <a:rPr lang="en-US" dirty="0"/>
              <a:t>Achieve International Dark Sky status for the Pinal County tourism corridor</a:t>
            </a:r>
          </a:p>
        </p:txBody>
      </p:sp>
      <p:sp>
        <p:nvSpPr>
          <p:cNvPr id="4" name="Title 3"/>
          <p:cNvSpPr>
            <a:spLocks noGrp="1"/>
          </p:cNvSpPr>
          <p:nvPr>
            <p:ph type="title"/>
          </p:nvPr>
        </p:nvSpPr>
        <p:spPr/>
        <p:txBody>
          <a:bodyPr/>
          <a:lstStyle/>
          <a:p>
            <a:r>
              <a:rPr lang="en-US" dirty="0"/>
              <a:t>Goals</a:t>
            </a:r>
          </a:p>
        </p:txBody>
      </p:sp>
    </p:spTree>
    <p:extLst>
      <p:ext uri="{BB962C8B-B14F-4D97-AF65-F5344CB8AC3E}">
        <p14:creationId xmlns:p14="http://schemas.microsoft.com/office/powerpoint/2010/main" val="231464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nal County Map.jpg"/>
          <p:cNvPicPr>
            <a:picLocks noGrp="1" noChangeAspect="1"/>
          </p:cNvPicPr>
          <p:nvPr>
            <p:ph idx="1"/>
          </p:nvPr>
        </p:nvPicPr>
        <p:blipFill>
          <a:blip r:embed="rId2">
            <a:extLst>
              <a:ext uri="{28A0092B-C50C-407E-A947-70E740481C1C}">
                <a14:useLocalDpi xmlns:a14="http://schemas.microsoft.com/office/drawing/2010/main" val="0"/>
              </a:ext>
            </a:extLst>
          </a:blip>
          <a:srcRect t="9516" b="9516"/>
          <a:stretch>
            <a:fillRect/>
          </a:stretch>
        </p:blipFill>
        <p:spPr>
          <a:xfrm>
            <a:off x="889000" y="685800"/>
            <a:ext cx="7340600" cy="4038600"/>
          </a:xfrm>
        </p:spPr>
      </p:pic>
      <p:sp>
        <p:nvSpPr>
          <p:cNvPr id="3" name="Title 2"/>
          <p:cNvSpPr>
            <a:spLocks noGrp="1"/>
          </p:cNvSpPr>
          <p:nvPr>
            <p:ph type="title"/>
          </p:nvPr>
        </p:nvSpPr>
        <p:spPr/>
        <p:txBody>
          <a:bodyPr/>
          <a:lstStyle/>
          <a:p>
            <a:r>
              <a:rPr lang="en-US" dirty="0"/>
              <a:t>Pinal County Map</a:t>
            </a:r>
          </a:p>
        </p:txBody>
      </p:sp>
      <p:cxnSp>
        <p:nvCxnSpPr>
          <p:cNvPr id="11" name="Straight Connector 10">
            <a:extLst>
              <a:ext uri="{FF2B5EF4-FFF2-40B4-BE49-F238E27FC236}">
                <a16:creationId xmlns:a16="http://schemas.microsoft.com/office/drawing/2014/main" id="{25EAEBCA-9435-A3CA-9957-A521E7C87EF7}"/>
              </a:ext>
            </a:extLst>
          </p:cNvPr>
          <p:cNvCxnSpPr/>
          <p:nvPr/>
        </p:nvCxnSpPr>
        <p:spPr>
          <a:xfrm>
            <a:off x="3942735" y="107171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974C80-5304-1DAE-CE88-F8652D4C2D59}"/>
              </a:ext>
            </a:extLst>
          </p:cNvPr>
          <p:cNvCxnSpPr/>
          <p:nvPr/>
        </p:nvCxnSpPr>
        <p:spPr>
          <a:xfrm>
            <a:off x="3785419" y="934065"/>
            <a:ext cx="2556387" cy="370676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582407E-969F-4B19-EB60-64919339EDF8}"/>
              </a:ext>
            </a:extLst>
          </p:cNvPr>
          <p:cNvCxnSpPr>
            <a:cxnSpLocks/>
          </p:cNvCxnSpPr>
          <p:nvPr/>
        </p:nvCxnSpPr>
        <p:spPr>
          <a:xfrm>
            <a:off x="3785419" y="934065"/>
            <a:ext cx="173047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1DF15B-6452-8405-5937-1695FE98A29B}"/>
              </a:ext>
            </a:extLst>
          </p:cNvPr>
          <p:cNvCxnSpPr>
            <a:cxnSpLocks/>
          </p:cNvCxnSpPr>
          <p:nvPr/>
        </p:nvCxnSpPr>
        <p:spPr>
          <a:xfrm>
            <a:off x="5515897" y="934065"/>
            <a:ext cx="1641987" cy="370676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56B895B-CE04-C4F0-0CC5-17E489B6EBCB}"/>
              </a:ext>
            </a:extLst>
          </p:cNvPr>
          <p:cNvCxnSpPr/>
          <p:nvPr/>
        </p:nvCxnSpPr>
        <p:spPr>
          <a:xfrm flipH="1">
            <a:off x="6341806" y="4640826"/>
            <a:ext cx="81607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F5DD600-0636-12E6-1FBC-370188DBBA18}"/>
              </a:ext>
            </a:extLst>
          </p:cNvPr>
          <p:cNvSpPr txBox="1"/>
          <p:nvPr/>
        </p:nvSpPr>
        <p:spPr>
          <a:xfrm>
            <a:off x="4857135" y="1864115"/>
            <a:ext cx="1170039" cy="923330"/>
          </a:xfrm>
          <a:prstGeom prst="rect">
            <a:avLst/>
          </a:prstGeom>
          <a:noFill/>
        </p:spPr>
        <p:txBody>
          <a:bodyPr wrap="square" rtlCol="0">
            <a:spAutoFit/>
          </a:bodyPr>
          <a:lstStyle/>
          <a:p>
            <a:pPr algn="ctr"/>
            <a:r>
              <a:rPr lang="en-US" b="1" dirty="0">
                <a:solidFill>
                  <a:schemeClr val="tx2">
                    <a:lumMod val="50000"/>
                  </a:schemeClr>
                </a:solidFill>
              </a:rPr>
              <a:t>Proposed IDA</a:t>
            </a:r>
          </a:p>
          <a:p>
            <a:pPr algn="ctr"/>
            <a:r>
              <a:rPr lang="en-US" b="1" dirty="0">
                <a:solidFill>
                  <a:schemeClr val="tx2">
                    <a:lumMod val="50000"/>
                  </a:schemeClr>
                </a:solidFill>
              </a:rPr>
              <a:t>Area</a:t>
            </a:r>
          </a:p>
        </p:txBody>
      </p:sp>
    </p:spTree>
    <p:extLst>
      <p:ext uri="{BB962C8B-B14F-4D97-AF65-F5344CB8AC3E}">
        <p14:creationId xmlns:p14="http://schemas.microsoft.com/office/powerpoint/2010/main" val="4094360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80E7EF-1831-20B1-1A9E-97278F74F8BF}"/>
              </a:ext>
            </a:extLst>
          </p:cNvPr>
          <p:cNvPicPr>
            <a:picLocks noChangeAspect="1"/>
          </p:cNvPicPr>
          <p:nvPr/>
        </p:nvPicPr>
        <p:blipFill>
          <a:blip r:embed="rId2"/>
          <a:stretch>
            <a:fillRect/>
          </a:stretch>
        </p:blipFill>
        <p:spPr>
          <a:xfrm>
            <a:off x="624498" y="505773"/>
            <a:ext cx="7895004" cy="4389500"/>
          </a:xfrm>
          <a:prstGeom prst="rect">
            <a:avLst/>
          </a:prstGeom>
        </p:spPr>
      </p:pic>
      <p:sp>
        <p:nvSpPr>
          <p:cNvPr id="3" name="Title 2"/>
          <p:cNvSpPr>
            <a:spLocks noGrp="1"/>
          </p:cNvSpPr>
          <p:nvPr>
            <p:ph type="title"/>
          </p:nvPr>
        </p:nvSpPr>
        <p:spPr>
          <a:xfrm>
            <a:off x="800100" y="5194114"/>
            <a:ext cx="7543800" cy="914400"/>
          </a:xfrm>
        </p:spPr>
        <p:txBody>
          <a:bodyPr/>
          <a:lstStyle/>
          <a:p>
            <a:pPr algn="ctr"/>
            <a:r>
              <a:rPr lang="en-US" dirty="0"/>
              <a:t>Local Support</a:t>
            </a:r>
            <a:br>
              <a:rPr lang="en-US" dirty="0"/>
            </a:br>
            <a:r>
              <a:rPr lang="en-US" sz="2000" dirty="0"/>
              <a:t>(per 2021 GCCI Community Survey)</a:t>
            </a:r>
          </a:p>
        </p:txBody>
      </p:sp>
      <p:sp>
        <p:nvSpPr>
          <p:cNvPr id="6" name="Rectangle 5">
            <a:extLst>
              <a:ext uri="{FF2B5EF4-FFF2-40B4-BE49-F238E27FC236}">
                <a16:creationId xmlns:a16="http://schemas.microsoft.com/office/drawing/2014/main" id="{E1E1FED3-22D1-AE7E-04C8-5AFD316D653C}"/>
              </a:ext>
            </a:extLst>
          </p:cNvPr>
          <p:cNvSpPr/>
          <p:nvPr/>
        </p:nvSpPr>
        <p:spPr>
          <a:xfrm>
            <a:off x="1140542" y="1828800"/>
            <a:ext cx="1887793" cy="196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6735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9892" y="1350819"/>
            <a:ext cx="6816436" cy="2667000"/>
          </a:xfrm>
        </p:spPr>
        <p:txBody>
          <a:bodyPr/>
          <a:lstStyle/>
          <a:p>
            <a:r>
              <a:rPr lang="en-US" dirty="0"/>
              <a:t>Attracts visitors (“Astro Tourism”)</a:t>
            </a:r>
          </a:p>
          <a:p>
            <a:r>
              <a:rPr lang="en-US" dirty="0"/>
              <a:t>Defines signature identity</a:t>
            </a:r>
          </a:p>
          <a:p>
            <a:r>
              <a:rPr lang="en-US" dirty="0"/>
              <a:t>Heritage and nature preservation</a:t>
            </a:r>
          </a:p>
          <a:p>
            <a:r>
              <a:rPr lang="en-US" dirty="0"/>
              <a:t>Positive impact on health and well-being</a:t>
            </a:r>
          </a:p>
          <a:p>
            <a:r>
              <a:rPr lang="en-US" dirty="0"/>
              <a:t>Energy conservation</a:t>
            </a:r>
          </a:p>
          <a:p>
            <a:endParaRPr lang="en-US" dirty="0"/>
          </a:p>
        </p:txBody>
      </p:sp>
      <p:sp>
        <p:nvSpPr>
          <p:cNvPr id="3" name="Title 2"/>
          <p:cNvSpPr>
            <a:spLocks noGrp="1"/>
          </p:cNvSpPr>
          <p:nvPr>
            <p:ph type="title"/>
          </p:nvPr>
        </p:nvSpPr>
        <p:spPr>
          <a:xfrm>
            <a:off x="777240" y="4343400"/>
            <a:ext cx="7543800" cy="1447800"/>
          </a:xfrm>
        </p:spPr>
        <p:txBody>
          <a:bodyPr/>
          <a:lstStyle/>
          <a:p>
            <a:pPr algn="ctr"/>
            <a:r>
              <a:rPr lang="en-US" dirty="0"/>
              <a:t>Benefits of Dark Sky Preservation</a:t>
            </a:r>
          </a:p>
        </p:txBody>
      </p:sp>
    </p:spTree>
    <p:extLst>
      <p:ext uri="{BB962C8B-B14F-4D97-AF65-F5344CB8AC3E}">
        <p14:creationId xmlns:p14="http://schemas.microsoft.com/office/powerpoint/2010/main" val="320813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Flagstaff (2001)</a:t>
            </a:r>
          </a:p>
          <a:p>
            <a:r>
              <a:rPr lang="en-US" dirty="0"/>
              <a:t>Sedona (2014)</a:t>
            </a:r>
          </a:p>
          <a:p>
            <a:r>
              <a:rPr lang="en-US" dirty="0"/>
              <a:t>Village of Oak Creek (2016)</a:t>
            </a:r>
          </a:p>
          <a:p>
            <a:r>
              <a:rPr lang="en-US" dirty="0"/>
              <a:t>Fountain Hills (2017)</a:t>
            </a:r>
          </a:p>
          <a:p>
            <a:r>
              <a:rPr lang="en-US" dirty="0"/>
              <a:t>Cottonwood (2019)</a:t>
            </a:r>
          </a:p>
          <a:p>
            <a:r>
              <a:rPr lang="en-US" dirty="0">
                <a:solidFill>
                  <a:srgbClr val="ACCBF9"/>
                </a:solidFill>
              </a:rPr>
              <a:t>Planned: Gold Canyon (????)</a:t>
            </a:r>
          </a:p>
          <a:p>
            <a:pPr marL="18288" indent="0">
              <a:buNone/>
            </a:pPr>
            <a:endParaRPr lang="en-US" dirty="0"/>
          </a:p>
        </p:txBody>
      </p:sp>
      <p:sp>
        <p:nvSpPr>
          <p:cNvPr id="3" name="Title 2"/>
          <p:cNvSpPr>
            <a:spLocks noGrp="1"/>
          </p:cNvSpPr>
          <p:nvPr>
            <p:ph type="title"/>
          </p:nvPr>
        </p:nvSpPr>
        <p:spPr/>
        <p:txBody>
          <a:bodyPr/>
          <a:lstStyle/>
          <a:p>
            <a:pPr algn="ctr"/>
            <a:r>
              <a:rPr lang="en-US" dirty="0"/>
              <a:t>Official Dark Sky Communities in Arizona</a:t>
            </a:r>
          </a:p>
        </p:txBody>
      </p:sp>
    </p:spTree>
    <p:extLst>
      <p:ext uri="{BB962C8B-B14F-4D97-AF65-F5344CB8AC3E}">
        <p14:creationId xmlns:p14="http://schemas.microsoft.com/office/powerpoint/2010/main" val="36142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6473" y="685801"/>
            <a:ext cx="4156363" cy="3657599"/>
          </a:xfrm>
        </p:spPr>
        <p:txBody>
          <a:bodyPr>
            <a:normAutofit/>
          </a:bodyPr>
          <a:lstStyle/>
          <a:p>
            <a:pPr>
              <a:buFont typeface="Wingdings" panose="05000000000000000000" pitchFamily="2" charset="2"/>
              <a:buChar char="v"/>
            </a:pPr>
            <a:r>
              <a:rPr lang="en-US" dirty="0">
                <a:hlinkClick r:id="rId2"/>
              </a:rPr>
              <a:t>Chiricahua National Monument</a:t>
            </a:r>
            <a:endParaRPr lang="en-US" dirty="0"/>
          </a:p>
          <a:p>
            <a:pPr>
              <a:buFont typeface="Wingdings" panose="05000000000000000000" pitchFamily="2" charset="2"/>
              <a:buChar char="v"/>
            </a:pPr>
            <a:r>
              <a:rPr lang="en-US" dirty="0">
                <a:hlinkClick r:id="rId3"/>
              </a:rPr>
              <a:t>Grand Canyon National Park</a:t>
            </a:r>
            <a:endParaRPr lang="en-US" dirty="0"/>
          </a:p>
          <a:p>
            <a:pPr>
              <a:buFont typeface="Wingdings" panose="05000000000000000000" pitchFamily="2" charset="2"/>
              <a:buChar char="v"/>
            </a:pPr>
            <a:r>
              <a:rPr lang="en-US" dirty="0">
                <a:hlinkClick r:id="rId4"/>
              </a:rPr>
              <a:t>Kartchner Caverns State Park</a:t>
            </a:r>
            <a:endParaRPr lang="en-US" dirty="0"/>
          </a:p>
          <a:p>
            <a:pPr>
              <a:buFont typeface="Wingdings" panose="05000000000000000000" pitchFamily="2" charset="2"/>
              <a:buChar char="v"/>
            </a:pPr>
            <a:r>
              <a:rPr lang="en-US" dirty="0">
                <a:hlinkClick r:id="rId5"/>
              </a:rPr>
              <a:t>Oracle State Park</a:t>
            </a:r>
            <a:r>
              <a:rPr lang="en-US" dirty="0"/>
              <a:t> </a:t>
            </a:r>
            <a:r>
              <a:rPr lang="en-US" sz="1800" dirty="0"/>
              <a:t>(Pinal County)</a:t>
            </a:r>
          </a:p>
          <a:p>
            <a:pPr>
              <a:buFont typeface="Wingdings" panose="05000000000000000000" pitchFamily="2" charset="2"/>
              <a:buChar char="v"/>
            </a:pPr>
            <a:r>
              <a:rPr lang="en-US" dirty="0">
                <a:hlinkClick r:id="rId6"/>
              </a:rPr>
              <a:t>Parashant National Monument</a:t>
            </a:r>
            <a:endParaRPr lang="en-US" dirty="0"/>
          </a:p>
          <a:p>
            <a:pPr>
              <a:buFont typeface="Wingdings" panose="05000000000000000000" pitchFamily="2" charset="2"/>
              <a:buChar char="v"/>
            </a:pPr>
            <a:r>
              <a:rPr lang="en-US" dirty="0">
                <a:hlinkClick r:id="rId7"/>
              </a:rPr>
              <a:t>Pipe Spring National Monument</a:t>
            </a:r>
            <a:endParaRPr lang="en-US" dirty="0"/>
          </a:p>
        </p:txBody>
      </p:sp>
      <p:sp>
        <p:nvSpPr>
          <p:cNvPr id="3" name="Title 2"/>
          <p:cNvSpPr>
            <a:spLocks noGrp="1"/>
          </p:cNvSpPr>
          <p:nvPr>
            <p:ph type="title"/>
          </p:nvPr>
        </p:nvSpPr>
        <p:spPr>
          <a:xfrm>
            <a:off x="777240" y="4498821"/>
            <a:ext cx="7543800" cy="1292379"/>
          </a:xfrm>
        </p:spPr>
        <p:txBody>
          <a:bodyPr/>
          <a:lstStyle/>
          <a:p>
            <a:pPr algn="ctr"/>
            <a:r>
              <a:rPr lang="en-US" sz="4400" b="1" dirty="0"/>
              <a:t>Arizona's IDA-certified Dark Sky Parks</a:t>
            </a:r>
            <a:endParaRPr lang="en-US" sz="4400" dirty="0"/>
          </a:p>
        </p:txBody>
      </p:sp>
      <p:sp>
        <p:nvSpPr>
          <p:cNvPr id="4" name="TextBox 3">
            <a:extLst>
              <a:ext uri="{FF2B5EF4-FFF2-40B4-BE49-F238E27FC236}">
                <a16:creationId xmlns:a16="http://schemas.microsoft.com/office/drawing/2014/main" id="{F0B16F1A-50B7-0850-5832-45C89C7B76CC}"/>
              </a:ext>
            </a:extLst>
          </p:cNvPr>
          <p:cNvSpPr txBox="1"/>
          <p:nvPr/>
        </p:nvSpPr>
        <p:spPr>
          <a:xfrm>
            <a:off x="4839855" y="1066517"/>
            <a:ext cx="3851564" cy="2585323"/>
          </a:xfrm>
          <a:prstGeom prst="rect">
            <a:avLst/>
          </a:prstGeom>
          <a:noFill/>
        </p:spPr>
        <p:txBody>
          <a:bodyPr wrap="square" rtlCol="0">
            <a:spAutoFit/>
          </a:bodyPr>
          <a:lstStyle/>
          <a:p>
            <a:pPr marL="285750" indent="-285750">
              <a:buFont typeface="Wingdings" panose="05000000000000000000" pitchFamily="2" charset="2"/>
              <a:buChar char="v"/>
            </a:pPr>
            <a:r>
              <a:rPr lang="en-US" dirty="0">
                <a:hlinkClick r:id="rId8" tooltip="Petrified Forest National Park"/>
              </a:rPr>
              <a:t>Petrified Forest National Park</a:t>
            </a:r>
            <a:endParaRPr lang="en-US" dirty="0"/>
          </a:p>
          <a:p>
            <a:pPr marL="285750" indent="-285750">
              <a:buFont typeface="Wingdings" panose="05000000000000000000" pitchFamily="2" charset="2"/>
              <a:buChar char="v"/>
            </a:pPr>
            <a:r>
              <a:rPr lang="en-US" dirty="0">
                <a:hlinkClick r:id="rId9"/>
              </a:rPr>
              <a:t>Sunset Crater Volcano National Monument</a:t>
            </a:r>
            <a:endParaRPr lang="en-US" dirty="0"/>
          </a:p>
          <a:p>
            <a:pPr marL="285750" indent="-285750">
              <a:buFont typeface="Wingdings" panose="05000000000000000000" pitchFamily="2" charset="2"/>
              <a:buChar char="v"/>
            </a:pPr>
            <a:r>
              <a:rPr lang="en-US" dirty="0" err="1">
                <a:hlinkClick r:id="rId10"/>
              </a:rPr>
              <a:t>Tumacácori</a:t>
            </a:r>
            <a:r>
              <a:rPr lang="en-US" dirty="0">
                <a:hlinkClick r:id="rId10"/>
              </a:rPr>
              <a:t> National Historical Park</a:t>
            </a:r>
            <a:endParaRPr lang="en-US" dirty="0"/>
          </a:p>
          <a:p>
            <a:pPr marL="285750" indent="-285750">
              <a:buFont typeface="Wingdings" panose="05000000000000000000" pitchFamily="2" charset="2"/>
              <a:buChar char="v"/>
            </a:pPr>
            <a:r>
              <a:rPr lang="en-US" dirty="0">
                <a:hlinkClick r:id="rId11"/>
              </a:rPr>
              <a:t>Tonto National Monument</a:t>
            </a:r>
            <a:endParaRPr lang="en-US" dirty="0"/>
          </a:p>
          <a:p>
            <a:pPr marL="285750" indent="-285750">
              <a:buFont typeface="Wingdings" panose="05000000000000000000" pitchFamily="2" charset="2"/>
              <a:buChar char="v"/>
            </a:pPr>
            <a:r>
              <a:rPr lang="en-US" dirty="0">
                <a:hlinkClick r:id="rId9"/>
              </a:rPr>
              <a:t>Walnut Canyon National Monument</a:t>
            </a:r>
            <a:endParaRPr lang="en-US" dirty="0"/>
          </a:p>
          <a:p>
            <a:pPr marL="285750" indent="-285750">
              <a:buFont typeface="Wingdings" panose="05000000000000000000" pitchFamily="2" charset="2"/>
              <a:buChar char="v"/>
            </a:pPr>
            <a:r>
              <a:rPr lang="en-US" dirty="0" err="1">
                <a:hlinkClick r:id="rId9"/>
              </a:rPr>
              <a:t>Wupatki</a:t>
            </a:r>
            <a:r>
              <a:rPr lang="en-US" dirty="0">
                <a:hlinkClick r:id="rId9"/>
              </a:rPr>
              <a:t> National Monument</a:t>
            </a:r>
            <a:endParaRPr lang="en-US" dirty="0"/>
          </a:p>
        </p:txBody>
      </p:sp>
    </p:spTree>
    <p:extLst>
      <p:ext uri="{BB962C8B-B14F-4D97-AF65-F5344CB8AC3E}">
        <p14:creationId xmlns:p14="http://schemas.microsoft.com/office/powerpoint/2010/main" val="2041136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9818" y="875147"/>
            <a:ext cx="7259782" cy="3657599"/>
          </a:xfrm>
        </p:spPr>
        <p:txBody>
          <a:bodyPr/>
          <a:lstStyle/>
          <a:p>
            <a:r>
              <a:rPr lang="en-US" dirty="0"/>
              <a:t>In order to be recognized as an official Dark Sky Community, IDA designation must be obtained</a:t>
            </a:r>
          </a:p>
          <a:p>
            <a:r>
              <a:rPr lang="en-US" dirty="0">
                <a:hlinkClick r:id="rId2"/>
              </a:rPr>
              <a:t>https://www.darksky.org/</a:t>
            </a:r>
            <a:endParaRPr lang="en-US" dirty="0"/>
          </a:p>
          <a:p>
            <a:r>
              <a:rPr lang="en-US" dirty="0"/>
              <a:t>The International Dark Sky Association works to protect the night skies for present and future generations.</a:t>
            </a:r>
          </a:p>
          <a:p>
            <a:r>
              <a:rPr lang="en-US" dirty="0"/>
              <a:t>As of January 2022, there are 195 certified IDSPs in the world. </a:t>
            </a:r>
          </a:p>
        </p:txBody>
      </p:sp>
      <p:sp>
        <p:nvSpPr>
          <p:cNvPr id="3" name="Title 2"/>
          <p:cNvSpPr>
            <a:spLocks noGrp="1"/>
          </p:cNvSpPr>
          <p:nvPr>
            <p:ph type="title"/>
          </p:nvPr>
        </p:nvSpPr>
        <p:spPr>
          <a:xfrm>
            <a:off x="827809" y="4721182"/>
            <a:ext cx="7543800" cy="1319399"/>
          </a:xfrm>
        </p:spPr>
        <p:txBody>
          <a:bodyPr/>
          <a:lstStyle/>
          <a:p>
            <a:r>
              <a:rPr lang="en-US" dirty="0"/>
              <a:t>The International Dark Sky Association (IDA) </a:t>
            </a:r>
          </a:p>
        </p:txBody>
      </p:sp>
    </p:spTree>
    <p:extLst>
      <p:ext uri="{BB962C8B-B14F-4D97-AF65-F5344CB8AC3E}">
        <p14:creationId xmlns:p14="http://schemas.microsoft.com/office/powerpoint/2010/main" val="27428841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24398</TotalTime>
  <Words>809</Words>
  <Application>Microsoft Office PowerPoint</Application>
  <PresentationFormat>On-screen Show (4:3)</PresentationFormat>
  <Paragraphs>84</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Palatino Linotype</vt:lpstr>
      <vt:lpstr>Wingdings</vt:lpstr>
      <vt:lpstr>Elemental</vt:lpstr>
      <vt:lpstr>Dark Sky Initiative Gold Canyon and Pinal County Tourism Corridor</vt:lpstr>
      <vt:lpstr>Topics</vt:lpstr>
      <vt:lpstr>Goals</vt:lpstr>
      <vt:lpstr>Pinal County Map</vt:lpstr>
      <vt:lpstr>Local Support (per 2021 GCCI Community Survey)</vt:lpstr>
      <vt:lpstr>Benefits of Dark Sky Preservation</vt:lpstr>
      <vt:lpstr>Official Dark Sky Communities in Arizona</vt:lpstr>
      <vt:lpstr>Arizona's IDA-certified Dark Sky Parks</vt:lpstr>
      <vt:lpstr>The International Dark Sky Association (IDA) </vt:lpstr>
      <vt:lpstr>5 Types of IDA Designations</vt:lpstr>
      <vt:lpstr>International Dark Sky Reserves</vt:lpstr>
      <vt:lpstr>How Does IDA Certification Work?</vt:lpstr>
      <vt:lpstr>The IDA Application Process</vt:lpstr>
      <vt:lpstr>IDA Application Details</vt:lpstr>
      <vt:lpstr>The Pinal County  Lighting Ordinance  </vt:lpstr>
      <vt:lpstr>IDA / Pinal Ordinance  A Comparison of Requirements</vt:lpstr>
      <vt:lpstr>Volunteers Needed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Skies Initiative</dc:title>
  <dc:creator>Isabelle Rucks</dc:creator>
  <cp:lastModifiedBy>David Coward</cp:lastModifiedBy>
  <cp:revision>29</cp:revision>
  <cp:lastPrinted>2022-07-19T16:28:02Z</cp:lastPrinted>
  <dcterms:created xsi:type="dcterms:W3CDTF">2022-06-25T01:27:15Z</dcterms:created>
  <dcterms:modified xsi:type="dcterms:W3CDTF">2022-07-19T16:29:13Z</dcterms:modified>
</cp:coreProperties>
</file>